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80" r:id="rId4"/>
    <p:sldId id="277" r:id="rId5"/>
    <p:sldId id="279" r:id="rId6"/>
    <p:sldId id="257" r:id="rId7"/>
    <p:sldId id="278" r:id="rId8"/>
    <p:sldId id="281" r:id="rId9"/>
    <p:sldId id="282" r:id="rId10"/>
    <p:sldId id="283" r:id="rId11"/>
    <p:sldId id="284" r:id="rId12"/>
    <p:sldId id="265" r:id="rId13"/>
    <p:sldId id="258" r:id="rId14"/>
    <p:sldId id="272" r:id="rId15"/>
    <p:sldId id="270" r:id="rId16"/>
    <p:sldId id="276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ущина Светлана" initials="Г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A28"/>
    <a:srgbClr val="305921"/>
    <a:srgbClr val="FFFF43"/>
    <a:srgbClr val="D83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84740" autoAdjust="0"/>
  </p:normalViewPr>
  <p:slideViewPr>
    <p:cSldViewPr snapToGrid="0">
      <p:cViewPr varScale="1">
        <p:scale>
          <a:sx n="92" d="100"/>
          <a:sy n="92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Объем отечественного рынка</a:t>
            </a:r>
            <a:r>
              <a:rPr lang="ru-RU" baseline="0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2014 году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рынка</c:v>
                </c:pt>
              </c:strCache>
            </c:strRef>
          </c:tx>
          <c:explosion val="9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explosion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7889370078740158"/>
                  <c:y val="-0.12548006889763785"/>
                </c:manualLayout>
              </c:layout>
              <c:tx>
                <c:rich>
                  <a:bodyPr/>
                  <a:lstStyle/>
                  <a:p>
                    <a:fld id="{8C5E980C-54F5-430B-A0BD-C57305FFF333}" type="VALUE">
                      <a:rPr lang="ru-RU" sz="1400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1400" b="0" i="0" u="none" strike="noStrike" kern="1200" baseline="0" dirty="0" smtClean="0">
                        <a:solidFill>
                          <a:schemeClr val="bg1"/>
                        </a:solidFill>
                      </a:rPr>
                      <a:t> млрд. </a:t>
                    </a:r>
                    <a:r>
                      <a:rPr lang="en-US" sz="1400" b="0" i="0" u="none" strike="noStrike" kern="1200" baseline="0" dirty="0" smtClean="0">
                        <a:solidFill>
                          <a:schemeClr val="bg1"/>
                        </a:solidFill>
                      </a:rPr>
                      <a:t>₽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C9D4E0D-09C8-4D8B-9B9A-138557C72050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млрд. </a:t>
                    </a:r>
                    <a:r>
                      <a:rPr lang="en-US" dirty="0" smtClean="0"/>
                      <a:t>₽</a:t>
                    </a:r>
                    <a:r>
                      <a:rPr lang="en-US" baseline="0" dirty="0" smtClean="0"/>
                      <a:t> 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21AD73-AE1C-40F8-823B-23F59C7AA231}" type="VALUE">
                      <a:rPr lang="ru-RU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/>
                      <a:t> млрд. </a:t>
                    </a:r>
                    <a:r>
                      <a:rPr lang="en-US"/>
                      <a:t>₽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Аппаратные СЗИ</c:v>
                </c:pt>
                <c:pt idx="1">
                  <c:v>Защита конечных точек</c:v>
                </c:pt>
                <c:pt idx="2">
                  <c:v>Другие программные СЗИ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CC6A9-B2FD-435C-B614-26D007D67FA0}" type="doc">
      <dgm:prSet loTypeId="urn:microsoft.com/office/officeart/2005/8/layout/cycle6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5DC187B-0CAB-462F-B2D7-85FD6B39E496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Антивирус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592E5D-8968-4A2D-A642-89C4BC943BF4}" type="parTrans" cxnId="{4ACD0968-686D-4FEA-B334-32128006E3E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C9E4B4-C93D-4123-8B5C-C85F172B0B92}" type="sibTrans" cxnId="{4ACD0968-686D-4FEA-B334-32128006E3E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78F51-A83C-40C4-973A-17F61922E57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СЗИ от НСД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13EB71-E69E-495A-8F3A-5B45A2913CFD}" type="parTrans" cxnId="{33B9E300-11BA-4201-970C-AE34B5C9349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3C7732-8236-4B8E-BCE7-4500253DAEE8}" type="sibTrans" cxnId="{33B9E300-11BA-4201-970C-AE34B5C9349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2D764-121A-4B34-B9C2-562BF622062D}">
      <dgm:prSet phldrT="[Текст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Firewall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0AA491-602C-4A62-953E-B85836487125}" type="parTrans" cxnId="{D312C0E3-8AF0-4761-BA9B-030F08D96CE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5CB31D-6B85-4D9F-8A9A-D3329A0DBE1F}" type="sibTrans" cxnId="{D312C0E3-8AF0-4761-BA9B-030F08D96CE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ECADF-7501-4926-BB3C-307A8D0F2744}">
      <dgm:prSet phldrT="[Текст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HIPS/NIPS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DD9F40-E468-499A-BEE1-1EB6E175C746}" type="parTrans" cxnId="{41200F36-A02A-419C-BF2C-6B038AB542A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AE2DC-B1D3-4C6C-BB05-A82752B1AFC3}" type="sibTrans" cxnId="{41200F36-A02A-419C-BF2C-6B038AB542A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7671D-5F29-4F95-9C1B-1F491480F8FD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Шифрование дисков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47E61-172A-4B6B-A57F-E2ADBC51D206}" type="parTrans" cxnId="{F4FF095A-A122-4B30-9E37-351ECFB6A66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1C64C1-327A-4DA0-AC6D-9602D2830FAD}" type="sibTrans" cxnId="{F4FF095A-A122-4B30-9E37-351ECFB6A66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898786-AC51-4759-962D-6F9AAF27B01C}">
      <dgm:prSet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VPN-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клиент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70A7D-2FD6-4A01-A761-BF3A86D5F285}" type="parTrans" cxnId="{7DFC9FDE-3E31-4756-B9D0-BD8495D4971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2CFCD-25CD-42FA-B926-032D9B618A0B}" type="sibTrans" cxnId="{7DFC9FDE-3E31-4756-B9D0-BD8495D4971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91B299-F448-4EBD-A6EB-73D46F06934F}" type="pres">
      <dgm:prSet presAssocID="{C15CC6A9-B2FD-435C-B614-26D007D67F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87C828-2963-44CA-AB79-A64BC0D1A2AB}" type="pres">
      <dgm:prSet presAssocID="{45DC187B-0CAB-462F-B2D7-85FD6B39E49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4595D-81B9-441B-AB0A-B6A621BE1A42}" type="pres">
      <dgm:prSet presAssocID="{45DC187B-0CAB-462F-B2D7-85FD6B39E496}" presName="spNode" presStyleCnt="0"/>
      <dgm:spPr/>
    </dgm:pt>
    <dgm:pt modelId="{3674B7EE-1031-495F-97FC-24925640DD18}" type="pres">
      <dgm:prSet presAssocID="{CCC9E4B4-C93D-4123-8B5C-C85F172B0B92}" presName="sibTrans" presStyleLbl="sibTrans1D1" presStyleIdx="0" presStyleCnt="6"/>
      <dgm:spPr/>
      <dgm:t>
        <a:bodyPr/>
        <a:lstStyle/>
        <a:p>
          <a:endParaRPr lang="ru-RU"/>
        </a:p>
      </dgm:t>
    </dgm:pt>
    <dgm:pt modelId="{332480B8-DA53-4F39-85C1-D31AFFECBD31}" type="pres">
      <dgm:prSet presAssocID="{F9278F51-A83C-40C4-973A-17F61922E57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B96BA-2C43-4916-ABE9-9A990AFA2E3A}" type="pres">
      <dgm:prSet presAssocID="{F9278F51-A83C-40C4-973A-17F61922E57A}" presName="spNode" presStyleCnt="0"/>
      <dgm:spPr/>
    </dgm:pt>
    <dgm:pt modelId="{D9453AD8-DE60-45B3-9958-53E92921504F}" type="pres">
      <dgm:prSet presAssocID="{9E3C7732-8236-4B8E-BCE7-4500253DAEE8}" presName="sibTrans" presStyleLbl="sibTrans1D1" presStyleIdx="1" presStyleCnt="6"/>
      <dgm:spPr/>
      <dgm:t>
        <a:bodyPr/>
        <a:lstStyle/>
        <a:p>
          <a:endParaRPr lang="ru-RU"/>
        </a:p>
      </dgm:t>
    </dgm:pt>
    <dgm:pt modelId="{7987EF4E-7FE8-4784-BADB-78DB216F4C29}" type="pres">
      <dgm:prSet presAssocID="{A8B2D764-121A-4B34-B9C2-562BF622062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A7CF4-772B-411A-A3FD-0FD1B91F6BE7}" type="pres">
      <dgm:prSet presAssocID="{A8B2D764-121A-4B34-B9C2-562BF622062D}" presName="spNode" presStyleCnt="0"/>
      <dgm:spPr/>
    </dgm:pt>
    <dgm:pt modelId="{CDAF2FFA-97ED-46A9-A215-483B1652B484}" type="pres">
      <dgm:prSet presAssocID="{E15CB31D-6B85-4D9F-8A9A-D3329A0DBE1F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AAFDF6C-F757-448F-B740-D5236D99E24E}" type="pres">
      <dgm:prSet presAssocID="{0D898786-AC51-4759-962D-6F9AAF27B0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597F1-7372-4753-B390-7EBA0B5D3D41}" type="pres">
      <dgm:prSet presAssocID="{0D898786-AC51-4759-962D-6F9AAF27B01C}" presName="spNode" presStyleCnt="0"/>
      <dgm:spPr/>
    </dgm:pt>
    <dgm:pt modelId="{EDFB71B4-3602-413C-904F-E23D3E8FB124}" type="pres">
      <dgm:prSet presAssocID="{5F02CFCD-25CD-42FA-B926-032D9B618A0B}" presName="sibTrans" presStyleLbl="sibTrans1D1" presStyleIdx="3" presStyleCnt="6"/>
      <dgm:spPr/>
      <dgm:t>
        <a:bodyPr/>
        <a:lstStyle/>
        <a:p>
          <a:endParaRPr lang="ru-RU"/>
        </a:p>
      </dgm:t>
    </dgm:pt>
    <dgm:pt modelId="{43F46584-B87D-468A-BA2C-BCD3BCCB9C5D}" type="pres">
      <dgm:prSet presAssocID="{085ECADF-7501-4926-BB3C-307A8D0F274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018E7-3282-4D6C-9F68-802AABD0237D}" type="pres">
      <dgm:prSet presAssocID="{085ECADF-7501-4926-BB3C-307A8D0F2744}" presName="spNode" presStyleCnt="0"/>
      <dgm:spPr/>
    </dgm:pt>
    <dgm:pt modelId="{DF88BC5E-30B7-45D2-8F94-CC7A52495249}" type="pres">
      <dgm:prSet presAssocID="{4FCAE2DC-B1D3-4C6C-BB05-A82752B1AFC3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46C385A-291D-42B7-8B7D-C4832A21F5F1}" type="pres">
      <dgm:prSet presAssocID="{1A07671D-5F29-4F95-9C1B-1F491480F8F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1078D-FE50-4E66-AE62-23D4D06D39AC}" type="pres">
      <dgm:prSet presAssocID="{1A07671D-5F29-4F95-9C1B-1F491480F8FD}" presName="spNode" presStyleCnt="0"/>
      <dgm:spPr/>
    </dgm:pt>
    <dgm:pt modelId="{F82595A2-A905-4998-90BB-2E5B33117639}" type="pres">
      <dgm:prSet presAssocID="{161C64C1-327A-4DA0-AC6D-9602D2830FAD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F4FF095A-A122-4B30-9E37-351ECFB6A667}" srcId="{C15CC6A9-B2FD-435C-B614-26D007D67FA0}" destId="{1A07671D-5F29-4F95-9C1B-1F491480F8FD}" srcOrd="5" destOrd="0" parTransId="{1DF47E61-172A-4B6B-A57F-E2ADBC51D206}" sibTransId="{161C64C1-327A-4DA0-AC6D-9602D2830FAD}"/>
    <dgm:cxn modelId="{037B3A7A-D32A-41A3-8DCB-BB7AADD4BAB3}" type="presOf" srcId="{161C64C1-327A-4DA0-AC6D-9602D2830FAD}" destId="{F82595A2-A905-4998-90BB-2E5B33117639}" srcOrd="0" destOrd="0" presId="urn:microsoft.com/office/officeart/2005/8/layout/cycle6"/>
    <dgm:cxn modelId="{B8791FEA-F502-4913-8215-6E0D55B5E1DE}" type="presOf" srcId="{9E3C7732-8236-4B8E-BCE7-4500253DAEE8}" destId="{D9453AD8-DE60-45B3-9958-53E92921504F}" srcOrd="0" destOrd="0" presId="urn:microsoft.com/office/officeart/2005/8/layout/cycle6"/>
    <dgm:cxn modelId="{33B9E300-11BA-4201-970C-AE34B5C93491}" srcId="{C15CC6A9-B2FD-435C-B614-26D007D67FA0}" destId="{F9278F51-A83C-40C4-973A-17F61922E57A}" srcOrd="1" destOrd="0" parTransId="{3013EB71-E69E-495A-8F3A-5B45A2913CFD}" sibTransId="{9E3C7732-8236-4B8E-BCE7-4500253DAEE8}"/>
    <dgm:cxn modelId="{E31E3A8F-C3BB-4E3D-8274-2A52B83AF095}" type="presOf" srcId="{4FCAE2DC-B1D3-4C6C-BB05-A82752B1AFC3}" destId="{DF88BC5E-30B7-45D2-8F94-CC7A52495249}" srcOrd="0" destOrd="0" presId="urn:microsoft.com/office/officeart/2005/8/layout/cycle6"/>
    <dgm:cxn modelId="{4ACD0968-686D-4FEA-B334-32128006E3E3}" srcId="{C15CC6A9-B2FD-435C-B614-26D007D67FA0}" destId="{45DC187B-0CAB-462F-B2D7-85FD6B39E496}" srcOrd="0" destOrd="0" parTransId="{ED592E5D-8968-4A2D-A642-89C4BC943BF4}" sibTransId="{CCC9E4B4-C93D-4123-8B5C-C85F172B0B92}"/>
    <dgm:cxn modelId="{AA879FA2-80D3-4C31-A63A-4BF75347F2A4}" type="presOf" srcId="{E15CB31D-6B85-4D9F-8A9A-D3329A0DBE1F}" destId="{CDAF2FFA-97ED-46A9-A215-483B1652B484}" srcOrd="0" destOrd="0" presId="urn:microsoft.com/office/officeart/2005/8/layout/cycle6"/>
    <dgm:cxn modelId="{FDBDFF77-5E9A-4057-9AD4-1891C580AD04}" type="presOf" srcId="{0D898786-AC51-4759-962D-6F9AAF27B01C}" destId="{2AAFDF6C-F757-448F-B740-D5236D99E24E}" srcOrd="0" destOrd="0" presId="urn:microsoft.com/office/officeart/2005/8/layout/cycle6"/>
    <dgm:cxn modelId="{41200F36-A02A-419C-BF2C-6B038AB542A7}" srcId="{C15CC6A9-B2FD-435C-B614-26D007D67FA0}" destId="{085ECADF-7501-4926-BB3C-307A8D0F2744}" srcOrd="4" destOrd="0" parTransId="{77DD9F40-E468-499A-BEE1-1EB6E175C746}" sibTransId="{4FCAE2DC-B1D3-4C6C-BB05-A82752B1AFC3}"/>
    <dgm:cxn modelId="{DAE0272B-7502-4E83-8B5D-880D288270E3}" type="presOf" srcId="{C15CC6A9-B2FD-435C-B614-26D007D67FA0}" destId="{FA91B299-F448-4EBD-A6EB-73D46F06934F}" srcOrd="0" destOrd="0" presId="urn:microsoft.com/office/officeart/2005/8/layout/cycle6"/>
    <dgm:cxn modelId="{AB7D7386-5E6E-4C58-8360-8DF18B071B21}" type="presOf" srcId="{1A07671D-5F29-4F95-9C1B-1F491480F8FD}" destId="{146C385A-291D-42B7-8B7D-C4832A21F5F1}" srcOrd="0" destOrd="0" presId="urn:microsoft.com/office/officeart/2005/8/layout/cycle6"/>
    <dgm:cxn modelId="{CD9012E1-E3C1-4F2A-A2D4-007257D39B14}" type="presOf" srcId="{5F02CFCD-25CD-42FA-B926-032D9B618A0B}" destId="{EDFB71B4-3602-413C-904F-E23D3E8FB124}" srcOrd="0" destOrd="0" presId="urn:microsoft.com/office/officeart/2005/8/layout/cycle6"/>
    <dgm:cxn modelId="{7CE19DDD-8329-46B1-A7F3-C3047DED6DD0}" type="presOf" srcId="{45DC187B-0CAB-462F-B2D7-85FD6B39E496}" destId="{BF87C828-2963-44CA-AB79-A64BC0D1A2AB}" srcOrd="0" destOrd="0" presId="urn:microsoft.com/office/officeart/2005/8/layout/cycle6"/>
    <dgm:cxn modelId="{DC0BBAB7-DCC0-4FEF-A5A5-03E5C40E1383}" type="presOf" srcId="{CCC9E4B4-C93D-4123-8B5C-C85F172B0B92}" destId="{3674B7EE-1031-495F-97FC-24925640DD18}" srcOrd="0" destOrd="0" presId="urn:microsoft.com/office/officeart/2005/8/layout/cycle6"/>
    <dgm:cxn modelId="{D312C0E3-8AF0-4761-BA9B-030F08D96CEF}" srcId="{C15CC6A9-B2FD-435C-B614-26D007D67FA0}" destId="{A8B2D764-121A-4B34-B9C2-562BF622062D}" srcOrd="2" destOrd="0" parTransId="{FE0AA491-602C-4A62-953E-B85836487125}" sibTransId="{E15CB31D-6B85-4D9F-8A9A-D3329A0DBE1F}"/>
    <dgm:cxn modelId="{ACAE742F-221A-40EE-B1D8-208DF66BCB02}" type="presOf" srcId="{A8B2D764-121A-4B34-B9C2-562BF622062D}" destId="{7987EF4E-7FE8-4784-BADB-78DB216F4C29}" srcOrd="0" destOrd="0" presId="urn:microsoft.com/office/officeart/2005/8/layout/cycle6"/>
    <dgm:cxn modelId="{78603521-39DE-499A-AF26-873FDBEA3405}" type="presOf" srcId="{085ECADF-7501-4926-BB3C-307A8D0F2744}" destId="{43F46584-B87D-468A-BA2C-BCD3BCCB9C5D}" srcOrd="0" destOrd="0" presId="urn:microsoft.com/office/officeart/2005/8/layout/cycle6"/>
    <dgm:cxn modelId="{7DFC9FDE-3E31-4756-B9D0-BD8495D4971A}" srcId="{C15CC6A9-B2FD-435C-B614-26D007D67FA0}" destId="{0D898786-AC51-4759-962D-6F9AAF27B01C}" srcOrd="3" destOrd="0" parTransId="{3AE70A7D-2FD6-4A01-A761-BF3A86D5F285}" sibTransId="{5F02CFCD-25CD-42FA-B926-032D9B618A0B}"/>
    <dgm:cxn modelId="{27BC53C6-2C10-42D2-8449-B2885815F161}" type="presOf" srcId="{F9278F51-A83C-40C4-973A-17F61922E57A}" destId="{332480B8-DA53-4F39-85C1-D31AFFECBD31}" srcOrd="0" destOrd="0" presId="urn:microsoft.com/office/officeart/2005/8/layout/cycle6"/>
    <dgm:cxn modelId="{97408C36-C499-45AB-8937-6CA4C4063BCA}" type="presParOf" srcId="{FA91B299-F448-4EBD-A6EB-73D46F06934F}" destId="{BF87C828-2963-44CA-AB79-A64BC0D1A2AB}" srcOrd="0" destOrd="0" presId="urn:microsoft.com/office/officeart/2005/8/layout/cycle6"/>
    <dgm:cxn modelId="{CD45BCD1-A41F-4E51-914F-159287AC242D}" type="presParOf" srcId="{FA91B299-F448-4EBD-A6EB-73D46F06934F}" destId="{6834595D-81B9-441B-AB0A-B6A621BE1A42}" srcOrd="1" destOrd="0" presId="urn:microsoft.com/office/officeart/2005/8/layout/cycle6"/>
    <dgm:cxn modelId="{8FD938E0-0E2A-4FC1-B93F-87838C108DAD}" type="presParOf" srcId="{FA91B299-F448-4EBD-A6EB-73D46F06934F}" destId="{3674B7EE-1031-495F-97FC-24925640DD18}" srcOrd="2" destOrd="0" presId="urn:microsoft.com/office/officeart/2005/8/layout/cycle6"/>
    <dgm:cxn modelId="{DBD74EA7-7486-4899-9FAC-E978E9E5E4C1}" type="presParOf" srcId="{FA91B299-F448-4EBD-A6EB-73D46F06934F}" destId="{332480B8-DA53-4F39-85C1-D31AFFECBD31}" srcOrd="3" destOrd="0" presId="urn:microsoft.com/office/officeart/2005/8/layout/cycle6"/>
    <dgm:cxn modelId="{BFED4A8D-F4FD-4BAF-BA15-B26DEBFBAEA3}" type="presParOf" srcId="{FA91B299-F448-4EBD-A6EB-73D46F06934F}" destId="{770B96BA-2C43-4916-ABE9-9A990AFA2E3A}" srcOrd="4" destOrd="0" presId="urn:microsoft.com/office/officeart/2005/8/layout/cycle6"/>
    <dgm:cxn modelId="{E078282D-78C0-4C35-A24E-891FB283A933}" type="presParOf" srcId="{FA91B299-F448-4EBD-A6EB-73D46F06934F}" destId="{D9453AD8-DE60-45B3-9958-53E92921504F}" srcOrd="5" destOrd="0" presId="urn:microsoft.com/office/officeart/2005/8/layout/cycle6"/>
    <dgm:cxn modelId="{8770076A-B092-43D0-8877-BBF2579A2B88}" type="presParOf" srcId="{FA91B299-F448-4EBD-A6EB-73D46F06934F}" destId="{7987EF4E-7FE8-4784-BADB-78DB216F4C29}" srcOrd="6" destOrd="0" presId="urn:microsoft.com/office/officeart/2005/8/layout/cycle6"/>
    <dgm:cxn modelId="{CBF74EC9-5B08-4BE9-B3CD-D02F3FE28A83}" type="presParOf" srcId="{FA91B299-F448-4EBD-A6EB-73D46F06934F}" destId="{54FA7CF4-772B-411A-A3FD-0FD1B91F6BE7}" srcOrd="7" destOrd="0" presId="urn:microsoft.com/office/officeart/2005/8/layout/cycle6"/>
    <dgm:cxn modelId="{0F8F6046-426E-4292-AADB-10B2BA41B21A}" type="presParOf" srcId="{FA91B299-F448-4EBD-A6EB-73D46F06934F}" destId="{CDAF2FFA-97ED-46A9-A215-483B1652B484}" srcOrd="8" destOrd="0" presId="urn:microsoft.com/office/officeart/2005/8/layout/cycle6"/>
    <dgm:cxn modelId="{FC30AE65-03FC-4805-A93D-95BCD85BBFB6}" type="presParOf" srcId="{FA91B299-F448-4EBD-A6EB-73D46F06934F}" destId="{2AAFDF6C-F757-448F-B740-D5236D99E24E}" srcOrd="9" destOrd="0" presId="urn:microsoft.com/office/officeart/2005/8/layout/cycle6"/>
    <dgm:cxn modelId="{6C97114C-A9A2-4582-857F-E03F7F8FCA81}" type="presParOf" srcId="{FA91B299-F448-4EBD-A6EB-73D46F06934F}" destId="{54D597F1-7372-4753-B390-7EBA0B5D3D41}" srcOrd="10" destOrd="0" presId="urn:microsoft.com/office/officeart/2005/8/layout/cycle6"/>
    <dgm:cxn modelId="{30BC09D0-24BA-479F-A284-87ECED21980E}" type="presParOf" srcId="{FA91B299-F448-4EBD-A6EB-73D46F06934F}" destId="{EDFB71B4-3602-413C-904F-E23D3E8FB124}" srcOrd="11" destOrd="0" presId="urn:microsoft.com/office/officeart/2005/8/layout/cycle6"/>
    <dgm:cxn modelId="{628BD656-8A04-415E-9CC3-89249060670B}" type="presParOf" srcId="{FA91B299-F448-4EBD-A6EB-73D46F06934F}" destId="{43F46584-B87D-468A-BA2C-BCD3BCCB9C5D}" srcOrd="12" destOrd="0" presId="urn:microsoft.com/office/officeart/2005/8/layout/cycle6"/>
    <dgm:cxn modelId="{DB033064-B630-4B80-970A-434C4F89F6AA}" type="presParOf" srcId="{FA91B299-F448-4EBD-A6EB-73D46F06934F}" destId="{72F018E7-3282-4D6C-9F68-802AABD0237D}" srcOrd="13" destOrd="0" presId="urn:microsoft.com/office/officeart/2005/8/layout/cycle6"/>
    <dgm:cxn modelId="{E4B889ED-5EEC-416F-B501-54A0E62C34B7}" type="presParOf" srcId="{FA91B299-F448-4EBD-A6EB-73D46F06934F}" destId="{DF88BC5E-30B7-45D2-8F94-CC7A52495249}" srcOrd="14" destOrd="0" presId="urn:microsoft.com/office/officeart/2005/8/layout/cycle6"/>
    <dgm:cxn modelId="{676DC29E-9D58-49A8-849F-137FA23B49E9}" type="presParOf" srcId="{FA91B299-F448-4EBD-A6EB-73D46F06934F}" destId="{146C385A-291D-42B7-8B7D-C4832A21F5F1}" srcOrd="15" destOrd="0" presId="urn:microsoft.com/office/officeart/2005/8/layout/cycle6"/>
    <dgm:cxn modelId="{238B5C0B-4ADD-45A4-AF76-5ABCA51086F1}" type="presParOf" srcId="{FA91B299-F448-4EBD-A6EB-73D46F06934F}" destId="{1841078D-FE50-4E66-AE62-23D4D06D39AC}" srcOrd="16" destOrd="0" presId="urn:microsoft.com/office/officeart/2005/8/layout/cycle6"/>
    <dgm:cxn modelId="{28F803C7-E3A4-476E-A188-E80474D7D817}" type="presParOf" srcId="{FA91B299-F448-4EBD-A6EB-73D46F06934F}" destId="{F82595A2-A905-4998-90BB-2E5B3311763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CC6A9-B2FD-435C-B614-26D007D67FA0}" type="doc">
      <dgm:prSet loTypeId="urn:microsoft.com/office/officeart/2005/8/layout/cycle6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5DC187B-0CAB-462F-B2D7-85FD6B39E496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Антивирус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вендора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 №1</a:t>
          </a:r>
          <a:endParaRPr lang="ru-RU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592E5D-8968-4A2D-A642-89C4BC943BF4}" type="parTrans" cxnId="{4ACD0968-686D-4FEA-B334-32128006E3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C9E4B4-C93D-4123-8B5C-C85F172B0B92}" type="sibTrans" cxnId="{4ACD0968-686D-4FEA-B334-32128006E3E3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78F51-A83C-40C4-973A-17F61922E57A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СЗИ от НСД </a:t>
          </a:r>
        </a:p>
        <a:p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вендора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 №2</a:t>
          </a:r>
          <a:endParaRPr lang="ru-RU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13EB71-E69E-495A-8F3A-5B45A2913CFD}" type="parTrans" cxnId="{33B9E300-11BA-4201-970C-AE34B5C9349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3C7732-8236-4B8E-BCE7-4500253DAEE8}" type="sibTrans" cxnId="{33B9E300-11BA-4201-970C-AE34B5C93491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2D764-121A-4B34-B9C2-562BF622062D}">
      <dgm:prSet phldrT="[Текст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Firewall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вендора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 №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0AA491-602C-4A62-953E-B85836487125}" type="parTrans" cxnId="{D312C0E3-8AF0-4761-BA9B-030F08D96CE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5CB31D-6B85-4D9F-8A9A-D3329A0DBE1F}" type="sibTrans" cxnId="{D312C0E3-8AF0-4761-BA9B-030F08D96CEF}">
      <dgm:prSet/>
      <dgm:spPr>
        <a:solidFill>
          <a:srgbClr val="C00000"/>
        </a:solidFill>
        <a:ln w="57150">
          <a:solidFill>
            <a:srgbClr val="C00000"/>
          </a:solidFill>
        </a:ln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7671D-5F29-4F95-9C1B-1F491480F8FD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Шифрование дисков</a:t>
          </a:r>
        </a:p>
        <a:p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вендора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 №4</a:t>
          </a:r>
          <a:endParaRPr lang="ru-RU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47E61-172A-4B6B-A57F-E2ADBC51D206}" type="parTrans" cxnId="{F4FF095A-A122-4B30-9E37-351ECFB6A66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1C64C1-327A-4DA0-AC6D-9602D2830FAD}" type="sibTrans" cxnId="{F4FF095A-A122-4B30-9E37-351ECFB6A667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898786-AC51-4759-962D-6F9AAF27B01C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VPN-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клиент </a:t>
          </a:r>
        </a:p>
        <a:p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вендора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 №3</a:t>
          </a:r>
          <a:endParaRPr lang="ru-RU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70A7D-2FD6-4A01-A761-BF3A86D5F285}" type="parTrans" cxnId="{7DFC9FDE-3E31-4756-B9D0-BD8495D4971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2CFCD-25CD-42FA-B926-032D9B618A0B}" type="sibTrans" cxnId="{7DFC9FDE-3E31-4756-B9D0-BD8495D4971A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B93F6-E425-4AC8-9D05-75A3CEC7D568}">
      <dgm:prSet phldrT="[Текст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HIPS/NIPS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ru-RU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незащищено</a:t>
          </a:r>
          <a:endParaRPr lang="ru-RU" b="1" i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9003E9-1D1E-4B1B-86D4-03DE7B4ADAB9}" type="parTrans" cxnId="{BEA64654-C519-4C82-9F4E-CB5BBD2D2A0D}">
      <dgm:prSet/>
      <dgm:spPr/>
      <dgm:t>
        <a:bodyPr/>
        <a:lstStyle/>
        <a:p>
          <a:endParaRPr lang="ru-RU"/>
        </a:p>
      </dgm:t>
    </dgm:pt>
    <dgm:pt modelId="{DCE2029D-0A5F-4F63-A361-6DA310228E3A}" type="sibTrans" cxnId="{BEA64654-C519-4C82-9F4E-CB5BBD2D2A0D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FA91B299-F448-4EBD-A6EB-73D46F06934F}" type="pres">
      <dgm:prSet presAssocID="{C15CC6A9-B2FD-435C-B614-26D007D67F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87C828-2963-44CA-AB79-A64BC0D1A2AB}" type="pres">
      <dgm:prSet presAssocID="{45DC187B-0CAB-462F-B2D7-85FD6B39E496}" presName="node" presStyleLbl="node1" presStyleIdx="0" presStyleCnt="6" custScaleX="118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4595D-81B9-441B-AB0A-B6A621BE1A42}" type="pres">
      <dgm:prSet presAssocID="{45DC187B-0CAB-462F-B2D7-85FD6B39E496}" presName="spNode" presStyleCnt="0"/>
      <dgm:spPr/>
    </dgm:pt>
    <dgm:pt modelId="{3674B7EE-1031-495F-97FC-24925640DD18}" type="pres">
      <dgm:prSet presAssocID="{CCC9E4B4-C93D-4123-8B5C-C85F172B0B92}" presName="sibTrans" presStyleLbl="sibTrans1D1" presStyleIdx="0" presStyleCnt="6"/>
      <dgm:spPr/>
      <dgm:t>
        <a:bodyPr/>
        <a:lstStyle/>
        <a:p>
          <a:endParaRPr lang="ru-RU"/>
        </a:p>
      </dgm:t>
    </dgm:pt>
    <dgm:pt modelId="{332480B8-DA53-4F39-85C1-D31AFFECBD31}" type="pres">
      <dgm:prSet presAssocID="{F9278F51-A83C-40C4-973A-17F61922E57A}" presName="node" presStyleLbl="node1" presStyleIdx="1" presStyleCnt="6" custScaleX="115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B96BA-2C43-4916-ABE9-9A990AFA2E3A}" type="pres">
      <dgm:prSet presAssocID="{F9278F51-A83C-40C4-973A-17F61922E57A}" presName="spNode" presStyleCnt="0"/>
      <dgm:spPr/>
    </dgm:pt>
    <dgm:pt modelId="{D9453AD8-DE60-45B3-9958-53E92921504F}" type="pres">
      <dgm:prSet presAssocID="{9E3C7732-8236-4B8E-BCE7-4500253DAEE8}" presName="sibTrans" presStyleLbl="sibTrans1D1" presStyleIdx="1" presStyleCnt="6"/>
      <dgm:spPr/>
      <dgm:t>
        <a:bodyPr/>
        <a:lstStyle/>
        <a:p>
          <a:endParaRPr lang="ru-RU"/>
        </a:p>
      </dgm:t>
    </dgm:pt>
    <dgm:pt modelId="{7987EF4E-7FE8-4784-BADB-78DB216F4C29}" type="pres">
      <dgm:prSet presAssocID="{A8B2D764-121A-4B34-B9C2-562BF622062D}" presName="node" presStyleLbl="node1" presStyleIdx="2" presStyleCnt="6" custScaleX="117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A7CF4-772B-411A-A3FD-0FD1B91F6BE7}" type="pres">
      <dgm:prSet presAssocID="{A8B2D764-121A-4B34-B9C2-562BF622062D}" presName="spNode" presStyleCnt="0"/>
      <dgm:spPr/>
    </dgm:pt>
    <dgm:pt modelId="{CDAF2FFA-97ED-46A9-A215-483B1652B484}" type="pres">
      <dgm:prSet presAssocID="{E15CB31D-6B85-4D9F-8A9A-D3329A0DBE1F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AAFDF6C-F757-448F-B740-D5236D99E24E}" type="pres">
      <dgm:prSet presAssocID="{0D898786-AC51-4759-962D-6F9AAF27B01C}" presName="node" presStyleLbl="node1" presStyleIdx="3" presStyleCnt="6" custScaleX="112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597F1-7372-4753-B390-7EBA0B5D3D41}" type="pres">
      <dgm:prSet presAssocID="{0D898786-AC51-4759-962D-6F9AAF27B01C}" presName="spNode" presStyleCnt="0"/>
      <dgm:spPr/>
    </dgm:pt>
    <dgm:pt modelId="{EDFB71B4-3602-413C-904F-E23D3E8FB124}" type="pres">
      <dgm:prSet presAssocID="{5F02CFCD-25CD-42FA-B926-032D9B618A0B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18D85D5-CE8C-47C7-A5F6-9299E5D423C7}" type="pres">
      <dgm:prSet presAssocID="{DAAB93F6-E425-4AC8-9D05-75A3CEC7D568}" presName="node" presStyleLbl="node1" presStyleIdx="4" presStyleCnt="6" custScaleX="111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3D71-F445-4566-90D6-161719EC0D86}" type="pres">
      <dgm:prSet presAssocID="{DAAB93F6-E425-4AC8-9D05-75A3CEC7D568}" presName="spNode" presStyleCnt="0"/>
      <dgm:spPr/>
    </dgm:pt>
    <dgm:pt modelId="{D4913069-741D-4135-AB6A-3488CBEC9AD6}" type="pres">
      <dgm:prSet presAssocID="{DCE2029D-0A5F-4F63-A361-6DA310228E3A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46C385A-291D-42B7-8B7D-C4832A21F5F1}" type="pres">
      <dgm:prSet presAssocID="{1A07671D-5F29-4F95-9C1B-1F491480F8FD}" presName="node" presStyleLbl="node1" presStyleIdx="5" presStyleCnt="6" custScaleX="10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1078D-FE50-4E66-AE62-23D4D06D39AC}" type="pres">
      <dgm:prSet presAssocID="{1A07671D-5F29-4F95-9C1B-1F491480F8FD}" presName="spNode" presStyleCnt="0"/>
      <dgm:spPr/>
    </dgm:pt>
    <dgm:pt modelId="{F82595A2-A905-4998-90BB-2E5B33117639}" type="pres">
      <dgm:prSet presAssocID="{161C64C1-327A-4DA0-AC6D-9602D2830FAD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F4FF095A-A122-4B30-9E37-351ECFB6A667}" srcId="{C15CC6A9-B2FD-435C-B614-26D007D67FA0}" destId="{1A07671D-5F29-4F95-9C1B-1F491480F8FD}" srcOrd="5" destOrd="0" parTransId="{1DF47E61-172A-4B6B-A57F-E2ADBC51D206}" sibTransId="{161C64C1-327A-4DA0-AC6D-9602D2830FAD}"/>
    <dgm:cxn modelId="{8C33ADEA-2846-4837-9BD6-B846B748AF85}" type="presOf" srcId="{0D898786-AC51-4759-962D-6F9AAF27B01C}" destId="{2AAFDF6C-F757-448F-B740-D5236D99E24E}" srcOrd="0" destOrd="0" presId="urn:microsoft.com/office/officeart/2005/8/layout/cycle6"/>
    <dgm:cxn modelId="{A180657B-CF64-4128-BB72-C45DAFFA6D5B}" type="presOf" srcId="{5F02CFCD-25CD-42FA-B926-032D9B618A0B}" destId="{EDFB71B4-3602-413C-904F-E23D3E8FB124}" srcOrd="0" destOrd="0" presId="urn:microsoft.com/office/officeart/2005/8/layout/cycle6"/>
    <dgm:cxn modelId="{CEB42971-6E80-40F3-A44C-C4D4DEF25802}" type="presOf" srcId="{161C64C1-327A-4DA0-AC6D-9602D2830FAD}" destId="{F82595A2-A905-4998-90BB-2E5B33117639}" srcOrd="0" destOrd="0" presId="urn:microsoft.com/office/officeart/2005/8/layout/cycle6"/>
    <dgm:cxn modelId="{80020429-613B-47E2-9073-16FC0BF73AB0}" type="presOf" srcId="{1A07671D-5F29-4F95-9C1B-1F491480F8FD}" destId="{146C385A-291D-42B7-8B7D-C4832A21F5F1}" srcOrd="0" destOrd="0" presId="urn:microsoft.com/office/officeart/2005/8/layout/cycle6"/>
    <dgm:cxn modelId="{7D176B8B-6EFE-4E74-B7E6-C832ABF78E12}" type="presOf" srcId="{F9278F51-A83C-40C4-973A-17F61922E57A}" destId="{332480B8-DA53-4F39-85C1-D31AFFECBD31}" srcOrd="0" destOrd="0" presId="urn:microsoft.com/office/officeart/2005/8/layout/cycle6"/>
    <dgm:cxn modelId="{33B9E300-11BA-4201-970C-AE34B5C93491}" srcId="{C15CC6A9-B2FD-435C-B614-26D007D67FA0}" destId="{F9278F51-A83C-40C4-973A-17F61922E57A}" srcOrd="1" destOrd="0" parTransId="{3013EB71-E69E-495A-8F3A-5B45A2913CFD}" sibTransId="{9E3C7732-8236-4B8E-BCE7-4500253DAEE8}"/>
    <dgm:cxn modelId="{B961BA0B-5189-4805-B9C4-C50218ADA2B2}" type="presOf" srcId="{E15CB31D-6B85-4D9F-8A9A-D3329A0DBE1F}" destId="{CDAF2FFA-97ED-46A9-A215-483B1652B484}" srcOrd="0" destOrd="0" presId="urn:microsoft.com/office/officeart/2005/8/layout/cycle6"/>
    <dgm:cxn modelId="{4ACD0968-686D-4FEA-B334-32128006E3E3}" srcId="{C15CC6A9-B2FD-435C-B614-26D007D67FA0}" destId="{45DC187B-0CAB-462F-B2D7-85FD6B39E496}" srcOrd="0" destOrd="0" parTransId="{ED592E5D-8968-4A2D-A642-89C4BC943BF4}" sibTransId="{CCC9E4B4-C93D-4123-8B5C-C85F172B0B92}"/>
    <dgm:cxn modelId="{10908E1A-B3EB-4FDE-988B-974068640DE6}" type="presOf" srcId="{DAAB93F6-E425-4AC8-9D05-75A3CEC7D568}" destId="{E18D85D5-CE8C-47C7-A5F6-9299E5D423C7}" srcOrd="0" destOrd="0" presId="urn:microsoft.com/office/officeart/2005/8/layout/cycle6"/>
    <dgm:cxn modelId="{A0BB30DD-E825-4619-8736-594522EE06C0}" type="presOf" srcId="{9E3C7732-8236-4B8E-BCE7-4500253DAEE8}" destId="{D9453AD8-DE60-45B3-9958-53E92921504F}" srcOrd="0" destOrd="0" presId="urn:microsoft.com/office/officeart/2005/8/layout/cycle6"/>
    <dgm:cxn modelId="{5919D7CF-CBBD-4BAC-BC9C-0A3889204382}" type="presOf" srcId="{45DC187B-0CAB-462F-B2D7-85FD6B39E496}" destId="{BF87C828-2963-44CA-AB79-A64BC0D1A2AB}" srcOrd="0" destOrd="0" presId="urn:microsoft.com/office/officeart/2005/8/layout/cycle6"/>
    <dgm:cxn modelId="{AD8A4AE9-F7CB-45F9-B12A-FF300B13CC53}" type="presOf" srcId="{C15CC6A9-B2FD-435C-B614-26D007D67FA0}" destId="{FA91B299-F448-4EBD-A6EB-73D46F06934F}" srcOrd="0" destOrd="0" presId="urn:microsoft.com/office/officeart/2005/8/layout/cycle6"/>
    <dgm:cxn modelId="{D312C0E3-8AF0-4761-BA9B-030F08D96CEF}" srcId="{C15CC6A9-B2FD-435C-B614-26D007D67FA0}" destId="{A8B2D764-121A-4B34-B9C2-562BF622062D}" srcOrd="2" destOrd="0" parTransId="{FE0AA491-602C-4A62-953E-B85836487125}" sibTransId="{E15CB31D-6B85-4D9F-8A9A-D3329A0DBE1F}"/>
    <dgm:cxn modelId="{BEA64654-C519-4C82-9F4E-CB5BBD2D2A0D}" srcId="{C15CC6A9-B2FD-435C-B614-26D007D67FA0}" destId="{DAAB93F6-E425-4AC8-9D05-75A3CEC7D568}" srcOrd="4" destOrd="0" parTransId="{3A9003E9-1D1E-4B1B-86D4-03DE7B4ADAB9}" sibTransId="{DCE2029D-0A5F-4F63-A361-6DA310228E3A}"/>
    <dgm:cxn modelId="{7546FC22-75CD-4040-B65E-D8C7E5B0AD61}" type="presOf" srcId="{CCC9E4B4-C93D-4123-8B5C-C85F172B0B92}" destId="{3674B7EE-1031-495F-97FC-24925640DD18}" srcOrd="0" destOrd="0" presId="urn:microsoft.com/office/officeart/2005/8/layout/cycle6"/>
    <dgm:cxn modelId="{34A71F41-C186-4845-91B9-650B4432949F}" type="presOf" srcId="{DCE2029D-0A5F-4F63-A361-6DA310228E3A}" destId="{D4913069-741D-4135-AB6A-3488CBEC9AD6}" srcOrd="0" destOrd="0" presId="urn:microsoft.com/office/officeart/2005/8/layout/cycle6"/>
    <dgm:cxn modelId="{7DFC9FDE-3E31-4756-B9D0-BD8495D4971A}" srcId="{C15CC6A9-B2FD-435C-B614-26D007D67FA0}" destId="{0D898786-AC51-4759-962D-6F9AAF27B01C}" srcOrd="3" destOrd="0" parTransId="{3AE70A7D-2FD6-4A01-A761-BF3A86D5F285}" sibTransId="{5F02CFCD-25CD-42FA-B926-032D9B618A0B}"/>
    <dgm:cxn modelId="{A25BCDB4-7876-4730-A25D-27B144634423}" type="presOf" srcId="{A8B2D764-121A-4B34-B9C2-562BF622062D}" destId="{7987EF4E-7FE8-4784-BADB-78DB216F4C29}" srcOrd="0" destOrd="0" presId="urn:microsoft.com/office/officeart/2005/8/layout/cycle6"/>
    <dgm:cxn modelId="{4C2D3A42-6A5A-44F1-A1E7-1EE3B48568CC}" type="presParOf" srcId="{FA91B299-F448-4EBD-A6EB-73D46F06934F}" destId="{BF87C828-2963-44CA-AB79-A64BC0D1A2AB}" srcOrd="0" destOrd="0" presId="urn:microsoft.com/office/officeart/2005/8/layout/cycle6"/>
    <dgm:cxn modelId="{E5F682C6-D411-4561-B72C-2FB4475A514F}" type="presParOf" srcId="{FA91B299-F448-4EBD-A6EB-73D46F06934F}" destId="{6834595D-81B9-441B-AB0A-B6A621BE1A42}" srcOrd="1" destOrd="0" presId="urn:microsoft.com/office/officeart/2005/8/layout/cycle6"/>
    <dgm:cxn modelId="{5354FBD9-A31C-4572-91A7-1F23F959D96B}" type="presParOf" srcId="{FA91B299-F448-4EBD-A6EB-73D46F06934F}" destId="{3674B7EE-1031-495F-97FC-24925640DD18}" srcOrd="2" destOrd="0" presId="urn:microsoft.com/office/officeart/2005/8/layout/cycle6"/>
    <dgm:cxn modelId="{53E8D3AE-BD9F-40AC-B2E8-25C509440E97}" type="presParOf" srcId="{FA91B299-F448-4EBD-A6EB-73D46F06934F}" destId="{332480B8-DA53-4F39-85C1-D31AFFECBD31}" srcOrd="3" destOrd="0" presId="urn:microsoft.com/office/officeart/2005/8/layout/cycle6"/>
    <dgm:cxn modelId="{7771B801-209B-4849-84CF-5A12BE1023EF}" type="presParOf" srcId="{FA91B299-F448-4EBD-A6EB-73D46F06934F}" destId="{770B96BA-2C43-4916-ABE9-9A990AFA2E3A}" srcOrd="4" destOrd="0" presId="urn:microsoft.com/office/officeart/2005/8/layout/cycle6"/>
    <dgm:cxn modelId="{798C00AD-8B73-4696-9A3C-DDE71F57C710}" type="presParOf" srcId="{FA91B299-F448-4EBD-A6EB-73D46F06934F}" destId="{D9453AD8-DE60-45B3-9958-53E92921504F}" srcOrd="5" destOrd="0" presId="urn:microsoft.com/office/officeart/2005/8/layout/cycle6"/>
    <dgm:cxn modelId="{F3C0D9A4-7344-4EC1-915A-05596E1B6EF5}" type="presParOf" srcId="{FA91B299-F448-4EBD-A6EB-73D46F06934F}" destId="{7987EF4E-7FE8-4784-BADB-78DB216F4C29}" srcOrd="6" destOrd="0" presId="urn:microsoft.com/office/officeart/2005/8/layout/cycle6"/>
    <dgm:cxn modelId="{BBDB89D9-714D-4609-ADCA-4FE7DC4B25E2}" type="presParOf" srcId="{FA91B299-F448-4EBD-A6EB-73D46F06934F}" destId="{54FA7CF4-772B-411A-A3FD-0FD1B91F6BE7}" srcOrd="7" destOrd="0" presId="urn:microsoft.com/office/officeart/2005/8/layout/cycle6"/>
    <dgm:cxn modelId="{202CB7EC-396D-4F9B-8463-BE8B4E472C90}" type="presParOf" srcId="{FA91B299-F448-4EBD-A6EB-73D46F06934F}" destId="{CDAF2FFA-97ED-46A9-A215-483B1652B484}" srcOrd="8" destOrd="0" presId="urn:microsoft.com/office/officeart/2005/8/layout/cycle6"/>
    <dgm:cxn modelId="{8C8661B2-041F-49D5-B222-BAF6621177B8}" type="presParOf" srcId="{FA91B299-F448-4EBD-A6EB-73D46F06934F}" destId="{2AAFDF6C-F757-448F-B740-D5236D99E24E}" srcOrd="9" destOrd="0" presId="urn:microsoft.com/office/officeart/2005/8/layout/cycle6"/>
    <dgm:cxn modelId="{9D0B3884-DEB5-4709-B378-FCD187BA4045}" type="presParOf" srcId="{FA91B299-F448-4EBD-A6EB-73D46F06934F}" destId="{54D597F1-7372-4753-B390-7EBA0B5D3D41}" srcOrd="10" destOrd="0" presId="urn:microsoft.com/office/officeart/2005/8/layout/cycle6"/>
    <dgm:cxn modelId="{2EA93F00-AB83-42E6-AA3C-FDBB85BA6ECE}" type="presParOf" srcId="{FA91B299-F448-4EBD-A6EB-73D46F06934F}" destId="{EDFB71B4-3602-413C-904F-E23D3E8FB124}" srcOrd="11" destOrd="0" presId="urn:microsoft.com/office/officeart/2005/8/layout/cycle6"/>
    <dgm:cxn modelId="{DA2FA11E-651C-4AD2-A322-791A73355F45}" type="presParOf" srcId="{FA91B299-F448-4EBD-A6EB-73D46F06934F}" destId="{E18D85D5-CE8C-47C7-A5F6-9299E5D423C7}" srcOrd="12" destOrd="0" presId="urn:microsoft.com/office/officeart/2005/8/layout/cycle6"/>
    <dgm:cxn modelId="{4DE4DC71-4BF3-49B7-8F15-66F81CCF6A56}" type="presParOf" srcId="{FA91B299-F448-4EBD-A6EB-73D46F06934F}" destId="{0CC63D71-F445-4566-90D6-161719EC0D86}" srcOrd="13" destOrd="0" presId="urn:microsoft.com/office/officeart/2005/8/layout/cycle6"/>
    <dgm:cxn modelId="{51BAF1C6-949D-48E2-A77A-E326B61F34EC}" type="presParOf" srcId="{FA91B299-F448-4EBD-A6EB-73D46F06934F}" destId="{D4913069-741D-4135-AB6A-3488CBEC9AD6}" srcOrd="14" destOrd="0" presId="urn:microsoft.com/office/officeart/2005/8/layout/cycle6"/>
    <dgm:cxn modelId="{2B5675D0-B3AB-4C3A-B2BD-E4B86740FF67}" type="presParOf" srcId="{FA91B299-F448-4EBD-A6EB-73D46F06934F}" destId="{146C385A-291D-42B7-8B7D-C4832A21F5F1}" srcOrd="15" destOrd="0" presId="urn:microsoft.com/office/officeart/2005/8/layout/cycle6"/>
    <dgm:cxn modelId="{7C302139-275C-41D8-B3C7-0039153A367D}" type="presParOf" srcId="{FA91B299-F448-4EBD-A6EB-73D46F06934F}" destId="{1841078D-FE50-4E66-AE62-23D4D06D39AC}" srcOrd="16" destOrd="0" presId="urn:microsoft.com/office/officeart/2005/8/layout/cycle6"/>
    <dgm:cxn modelId="{3A01F272-EA32-43FD-8BBD-AA1510BD9256}" type="presParOf" srcId="{FA91B299-F448-4EBD-A6EB-73D46F06934F}" destId="{F82595A2-A905-4998-90BB-2E5B3311763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7C828-2963-44CA-AB79-A64BC0D1A2AB}">
      <dsp:nvSpPr>
        <dsp:cNvPr id="0" name=""/>
        <dsp:cNvSpPr/>
      </dsp:nvSpPr>
      <dsp:spPr>
        <a:xfrm>
          <a:off x="1866383" y="1487"/>
          <a:ext cx="864170" cy="561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Антивирус</a:t>
          </a:r>
          <a:endParaRPr lang="ru-RU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3803" y="28907"/>
        <a:ext cx="809330" cy="506870"/>
      </dsp:txXfrm>
    </dsp:sp>
    <dsp:sp modelId="{3674B7EE-1031-495F-97FC-24925640DD18}">
      <dsp:nvSpPr>
        <dsp:cNvPr id="0" name=""/>
        <dsp:cNvSpPr/>
      </dsp:nvSpPr>
      <dsp:spPr>
        <a:xfrm>
          <a:off x="974355" y="282343"/>
          <a:ext cx="2648226" cy="2648226"/>
        </a:xfrm>
        <a:custGeom>
          <a:avLst/>
          <a:gdLst/>
          <a:ahLst/>
          <a:cxnLst/>
          <a:rect l="0" t="0" r="0" b="0"/>
          <a:pathLst>
            <a:path>
              <a:moveTo>
                <a:pt x="1761728" y="74405"/>
              </a:moveTo>
              <a:arcTo wR="1324113" hR="1324113" stAng="17357937" swAng="150245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480B8-DA53-4F39-85C1-D31AFFECBD31}">
      <dsp:nvSpPr>
        <dsp:cNvPr id="0" name=""/>
        <dsp:cNvSpPr/>
      </dsp:nvSpPr>
      <dsp:spPr>
        <a:xfrm>
          <a:off x="3013098" y="663544"/>
          <a:ext cx="864170" cy="561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СЗИ от НСД</a:t>
          </a:r>
          <a:endParaRPr lang="ru-RU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0518" y="690964"/>
        <a:ext cx="809330" cy="506870"/>
      </dsp:txXfrm>
    </dsp:sp>
    <dsp:sp modelId="{D9453AD8-DE60-45B3-9958-53E92921504F}">
      <dsp:nvSpPr>
        <dsp:cNvPr id="0" name=""/>
        <dsp:cNvSpPr/>
      </dsp:nvSpPr>
      <dsp:spPr>
        <a:xfrm>
          <a:off x="974355" y="282343"/>
          <a:ext cx="2648226" cy="2648226"/>
        </a:xfrm>
        <a:custGeom>
          <a:avLst/>
          <a:gdLst/>
          <a:ahLst/>
          <a:cxnLst/>
          <a:rect l="0" t="0" r="0" b="0"/>
          <a:pathLst>
            <a:path>
              <a:moveTo>
                <a:pt x="2594341" y="950219"/>
              </a:moveTo>
              <a:arcTo wR="1324113" hR="1324113" stAng="20615887" swAng="196822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7EF4E-7FE8-4784-BADB-78DB216F4C29}">
      <dsp:nvSpPr>
        <dsp:cNvPr id="0" name=""/>
        <dsp:cNvSpPr/>
      </dsp:nvSpPr>
      <dsp:spPr>
        <a:xfrm>
          <a:off x="3013098" y="1987657"/>
          <a:ext cx="864170" cy="561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Firewall</a:t>
          </a:r>
          <a:endParaRPr lang="ru-RU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0518" y="2015077"/>
        <a:ext cx="809330" cy="506870"/>
      </dsp:txXfrm>
    </dsp:sp>
    <dsp:sp modelId="{CDAF2FFA-97ED-46A9-A215-483B1652B484}">
      <dsp:nvSpPr>
        <dsp:cNvPr id="0" name=""/>
        <dsp:cNvSpPr/>
      </dsp:nvSpPr>
      <dsp:spPr>
        <a:xfrm>
          <a:off x="974355" y="282343"/>
          <a:ext cx="2648226" cy="2648226"/>
        </a:xfrm>
        <a:custGeom>
          <a:avLst/>
          <a:gdLst/>
          <a:ahLst/>
          <a:cxnLst/>
          <a:rect l="0" t="0" r="0" b="0"/>
          <a:pathLst>
            <a:path>
              <a:moveTo>
                <a:pt x="2249554" y="2271126"/>
              </a:moveTo>
              <a:arcTo wR="1324113" hR="1324113" stAng="2739605" swAng="150245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FDF6C-F757-448F-B740-D5236D99E24E}">
      <dsp:nvSpPr>
        <dsp:cNvPr id="0" name=""/>
        <dsp:cNvSpPr/>
      </dsp:nvSpPr>
      <dsp:spPr>
        <a:xfrm>
          <a:off x="1866383" y="2649714"/>
          <a:ext cx="864170" cy="561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VPN-</a:t>
          </a:r>
          <a:r>
            <a:rPr lang="ru-RU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клиент</a:t>
          </a:r>
          <a:endParaRPr lang="ru-RU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3803" y="2677134"/>
        <a:ext cx="809330" cy="506870"/>
      </dsp:txXfrm>
    </dsp:sp>
    <dsp:sp modelId="{EDFB71B4-3602-413C-904F-E23D3E8FB124}">
      <dsp:nvSpPr>
        <dsp:cNvPr id="0" name=""/>
        <dsp:cNvSpPr/>
      </dsp:nvSpPr>
      <dsp:spPr>
        <a:xfrm>
          <a:off x="974355" y="282343"/>
          <a:ext cx="2648226" cy="2648226"/>
        </a:xfrm>
        <a:custGeom>
          <a:avLst/>
          <a:gdLst/>
          <a:ahLst/>
          <a:cxnLst/>
          <a:rect l="0" t="0" r="0" b="0"/>
          <a:pathLst>
            <a:path>
              <a:moveTo>
                <a:pt x="886497" y="2573820"/>
              </a:moveTo>
              <a:arcTo wR="1324113" hR="1324113" stAng="6557937" swAng="150245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46584-B87D-468A-BA2C-BCD3BCCB9C5D}">
      <dsp:nvSpPr>
        <dsp:cNvPr id="0" name=""/>
        <dsp:cNvSpPr/>
      </dsp:nvSpPr>
      <dsp:spPr>
        <a:xfrm>
          <a:off x="719667" y="1987657"/>
          <a:ext cx="864170" cy="561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HIPS/NIPS</a:t>
          </a:r>
          <a:endParaRPr lang="ru-RU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087" y="2015077"/>
        <a:ext cx="809330" cy="506870"/>
      </dsp:txXfrm>
    </dsp:sp>
    <dsp:sp modelId="{DF88BC5E-30B7-45D2-8F94-CC7A52495249}">
      <dsp:nvSpPr>
        <dsp:cNvPr id="0" name=""/>
        <dsp:cNvSpPr/>
      </dsp:nvSpPr>
      <dsp:spPr>
        <a:xfrm>
          <a:off x="974355" y="282343"/>
          <a:ext cx="2648226" cy="2648226"/>
        </a:xfrm>
        <a:custGeom>
          <a:avLst/>
          <a:gdLst/>
          <a:ahLst/>
          <a:cxnLst/>
          <a:rect l="0" t="0" r="0" b="0"/>
          <a:pathLst>
            <a:path>
              <a:moveTo>
                <a:pt x="53885" y="1698006"/>
              </a:moveTo>
              <a:arcTo wR="1324113" hR="1324113" stAng="9815887" swAng="196822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C385A-291D-42B7-8B7D-C4832A21F5F1}">
      <dsp:nvSpPr>
        <dsp:cNvPr id="0" name=""/>
        <dsp:cNvSpPr/>
      </dsp:nvSpPr>
      <dsp:spPr>
        <a:xfrm>
          <a:off x="719667" y="663544"/>
          <a:ext cx="864170" cy="561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Шифрование дисков</a:t>
          </a:r>
          <a:endParaRPr lang="ru-RU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087" y="690964"/>
        <a:ext cx="809330" cy="506870"/>
      </dsp:txXfrm>
    </dsp:sp>
    <dsp:sp modelId="{F82595A2-A905-4998-90BB-2E5B33117639}">
      <dsp:nvSpPr>
        <dsp:cNvPr id="0" name=""/>
        <dsp:cNvSpPr/>
      </dsp:nvSpPr>
      <dsp:spPr>
        <a:xfrm>
          <a:off x="974355" y="282343"/>
          <a:ext cx="2648226" cy="2648226"/>
        </a:xfrm>
        <a:custGeom>
          <a:avLst/>
          <a:gdLst/>
          <a:ahLst/>
          <a:cxnLst/>
          <a:rect l="0" t="0" r="0" b="0"/>
          <a:pathLst>
            <a:path>
              <a:moveTo>
                <a:pt x="398672" y="377099"/>
              </a:moveTo>
              <a:arcTo wR="1324113" hR="1324113" stAng="13539605" swAng="150245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7C828-2963-44CA-AB79-A64BC0D1A2AB}">
      <dsp:nvSpPr>
        <dsp:cNvPr id="0" name=""/>
        <dsp:cNvSpPr/>
      </dsp:nvSpPr>
      <dsp:spPr>
        <a:xfrm>
          <a:off x="2017904" y="1694"/>
          <a:ext cx="1167095" cy="639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Антивирус</a:t>
          </a:r>
          <a:r>
            <a:rPr lang="en-US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9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9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вендора</a:t>
          </a:r>
          <a:r>
            <a:rPr lang="ru-RU" sz="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№1</a:t>
          </a:r>
          <a:endParaRPr lang="ru-RU" sz="9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9131" y="32921"/>
        <a:ext cx="1104641" cy="577244"/>
      </dsp:txXfrm>
    </dsp:sp>
    <dsp:sp modelId="{3674B7EE-1031-495F-97FC-24925640DD18}">
      <dsp:nvSpPr>
        <dsp:cNvPr id="0" name=""/>
        <dsp:cNvSpPr/>
      </dsp:nvSpPr>
      <dsp:spPr>
        <a:xfrm>
          <a:off x="1093499" y="321543"/>
          <a:ext cx="3015905" cy="3015905"/>
        </a:xfrm>
        <a:custGeom>
          <a:avLst/>
          <a:gdLst/>
          <a:ahLst/>
          <a:cxnLst/>
          <a:rect l="0" t="0" r="0" b="0"/>
          <a:pathLst>
            <a:path>
              <a:moveTo>
                <a:pt x="2096761" y="119707"/>
              </a:moveTo>
              <a:arcTo wR="1507952" hR="1507952" stAng="17579020" swAng="1283561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480B8-DA53-4F39-85C1-D31AFFECBD31}">
      <dsp:nvSpPr>
        <dsp:cNvPr id="0" name=""/>
        <dsp:cNvSpPr/>
      </dsp:nvSpPr>
      <dsp:spPr>
        <a:xfrm>
          <a:off x="3337041" y="755670"/>
          <a:ext cx="1140670" cy="639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СЗИ от НСД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9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вендора</a:t>
          </a:r>
          <a:r>
            <a:rPr lang="ru-RU" sz="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№2</a:t>
          </a:r>
          <a:endParaRPr lang="ru-RU" sz="9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8268" y="786897"/>
        <a:ext cx="1078216" cy="577244"/>
      </dsp:txXfrm>
    </dsp:sp>
    <dsp:sp modelId="{D9453AD8-DE60-45B3-9958-53E92921504F}">
      <dsp:nvSpPr>
        <dsp:cNvPr id="0" name=""/>
        <dsp:cNvSpPr/>
      </dsp:nvSpPr>
      <dsp:spPr>
        <a:xfrm>
          <a:off x="1093499" y="321543"/>
          <a:ext cx="3015905" cy="3015905"/>
        </a:xfrm>
        <a:custGeom>
          <a:avLst/>
          <a:gdLst/>
          <a:ahLst/>
          <a:cxnLst/>
          <a:rect l="0" t="0" r="0" b="0"/>
          <a:pathLst>
            <a:path>
              <a:moveTo>
                <a:pt x="2954538" y="1082147"/>
              </a:moveTo>
              <a:arcTo wR="1507952" hR="1507952" stAng="20615887" swAng="1968226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7EF4E-7FE8-4784-BADB-78DB216F4C29}">
      <dsp:nvSpPr>
        <dsp:cNvPr id="0" name=""/>
        <dsp:cNvSpPr/>
      </dsp:nvSpPr>
      <dsp:spPr>
        <a:xfrm>
          <a:off x="3328007" y="2263623"/>
          <a:ext cx="1158739" cy="639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Firewall</a:t>
          </a: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9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вендора</a:t>
          </a:r>
          <a:r>
            <a:rPr lang="ru-RU" sz="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№</a:t>
          </a:r>
          <a:r>
            <a:rPr lang="ru-RU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9234" y="2294850"/>
        <a:ext cx="1096285" cy="577244"/>
      </dsp:txXfrm>
    </dsp:sp>
    <dsp:sp modelId="{CDAF2FFA-97ED-46A9-A215-483B1652B484}">
      <dsp:nvSpPr>
        <dsp:cNvPr id="0" name=""/>
        <dsp:cNvSpPr/>
      </dsp:nvSpPr>
      <dsp:spPr>
        <a:xfrm>
          <a:off x="1093499" y="321543"/>
          <a:ext cx="3015905" cy="3015905"/>
        </a:xfrm>
        <a:custGeom>
          <a:avLst/>
          <a:gdLst/>
          <a:ahLst/>
          <a:cxnLst/>
          <a:rect l="0" t="0" r="0" b="0"/>
          <a:pathLst>
            <a:path>
              <a:moveTo>
                <a:pt x="2562327" y="2586013"/>
              </a:moveTo>
              <a:arcTo wR="1507952" hR="1507952" stAng="2738182" swAng="1359814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FDF6C-F757-448F-B740-D5236D99E24E}">
      <dsp:nvSpPr>
        <dsp:cNvPr id="0" name=""/>
        <dsp:cNvSpPr/>
      </dsp:nvSpPr>
      <dsp:spPr>
        <a:xfrm>
          <a:off x="2049510" y="3017599"/>
          <a:ext cx="1103883" cy="639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VPN-</a:t>
          </a: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клиент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9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вендора</a:t>
          </a:r>
          <a:r>
            <a:rPr lang="ru-RU" sz="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№3</a:t>
          </a:r>
          <a:endParaRPr lang="ru-RU" sz="9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0737" y="3048826"/>
        <a:ext cx="1041429" cy="577244"/>
      </dsp:txXfrm>
    </dsp:sp>
    <dsp:sp modelId="{EDFB71B4-3602-413C-904F-E23D3E8FB124}">
      <dsp:nvSpPr>
        <dsp:cNvPr id="0" name=""/>
        <dsp:cNvSpPr/>
      </dsp:nvSpPr>
      <dsp:spPr>
        <a:xfrm>
          <a:off x="1093499" y="321543"/>
          <a:ext cx="3015905" cy="3015905"/>
        </a:xfrm>
        <a:custGeom>
          <a:avLst/>
          <a:gdLst/>
          <a:ahLst/>
          <a:cxnLst/>
          <a:rect l="0" t="0" r="0" b="0"/>
          <a:pathLst>
            <a:path>
              <a:moveTo>
                <a:pt x="950390" y="2909040"/>
              </a:moveTo>
              <a:arcTo wR="1507952" hR="1507952" stAng="6702004" swAng="1359814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D85D5-CE8C-47C7-A5F6-9299E5D423C7}">
      <dsp:nvSpPr>
        <dsp:cNvPr id="0" name=""/>
        <dsp:cNvSpPr/>
      </dsp:nvSpPr>
      <dsp:spPr>
        <a:xfrm>
          <a:off x="748426" y="2263623"/>
          <a:ext cx="1094199" cy="639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HIPS/NIPS</a:t>
          </a: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незащищено</a:t>
          </a:r>
          <a:endParaRPr lang="ru-RU" sz="900" b="1" i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9653" y="2294850"/>
        <a:ext cx="1031745" cy="577244"/>
      </dsp:txXfrm>
    </dsp:sp>
    <dsp:sp modelId="{D4913069-741D-4135-AB6A-3488CBEC9AD6}">
      <dsp:nvSpPr>
        <dsp:cNvPr id="0" name=""/>
        <dsp:cNvSpPr/>
      </dsp:nvSpPr>
      <dsp:spPr>
        <a:xfrm>
          <a:off x="1093499" y="321543"/>
          <a:ext cx="3015905" cy="3015905"/>
        </a:xfrm>
        <a:custGeom>
          <a:avLst/>
          <a:gdLst/>
          <a:ahLst/>
          <a:cxnLst/>
          <a:rect l="0" t="0" r="0" b="0"/>
          <a:pathLst>
            <a:path>
              <a:moveTo>
                <a:pt x="61366" y="1933757"/>
              </a:moveTo>
              <a:arcTo wR="1507952" hR="1507952" stAng="9815887" swAng="1968226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C385A-291D-42B7-8B7D-C4832A21F5F1}">
      <dsp:nvSpPr>
        <dsp:cNvPr id="0" name=""/>
        <dsp:cNvSpPr/>
      </dsp:nvSpPr>
      <dsp:spPr>
        <a:xfrm>
          <a:off x="776726" y="755670"/>
          <a:ext cx="1037600" cy="639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Шифрование дисков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9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вендора</a:t>
          </a:r>
          <a:r>
            <a:rPr lang="ru-RU" sz="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№4</a:t>
          </a:r>
          <a:endParaRPr lang="ru-RU" sz="9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7953" y="786897"/>
        <a:ext cx="975146" cy="577244"/>
      </dsp:txXfrm>
    </dsp:sp>
    <dsp:sp modelId="{F82595A2-A905-4998-90BB-2E5B33117639}">
      <dsp:nvSpPr>
        <dsp:cNvPr id="0" name=""/>
        <dsp:cNvSpPr/>
      </dsp:nvSpPr>
      <dsp:spPr>
        <a:xfrm>
          <a:off x="1093499" y="321543"/>
          <a:ext cx="3015905" cy="3015905"/>
        </a:xfrm>
        <a:custGeom>
          <a:avLst/>
          <a:gdLst/>
          <a:ahLst/>
          <a:cxnLst/>
          <a:rect l="0" t="0" r="0" b="0"/>
          <a:pathLst>
            <a:path>
              <a:moveTo>
                <a:pt x="453338" y="430126"/>
              </a:moveTo>
              <a:arcTo wR="1507952" hR="1507952" stAng="13537419" swAng="1283561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75272-29D6-42E3-A0A4-6CF7DFFB3FBA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3EAF0-BCC8-4E06-99DA-BF078AE61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4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5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2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1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3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03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8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1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5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6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7A3D-61C3-4435-87E8-60D49203071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F6-151D-4A1A-B316-B0ACF2972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4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7A3D-61C3-4435-87E8-60D49203071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F6-151D-4A1A-B316-B0ACF2972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5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7A3D-61C3-4435-87E8-60D49203071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F6-151D-4A1A-B316-B0ACF2972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7A3D-61C3-4435-87E8-60D49203071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F6-151D-4A1A-B316-B0ACF2972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6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7A3D-61C3-4435-87E8-60D49203071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F6-151D-4A1A-B316-B0ACF2972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8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7A3D-61C3-4435-87E8-60D49203071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F6-151D-4A1A-B316-B0ACF2972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6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7A3D-61C3-4435-87E8-60D49203071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F6-151D-4A1A-B316-B0ACF2972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0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7A3D-61C3-4435-87E8-60D49203071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F6-151D-4A1A-B316-B0ACF2972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3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7A3D-61C3-4435-87E8-60D49203071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F6-151D-4A1A-B316-B0ACF2972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8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7A3D-61C3-4435-87E8-60D49203071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F6-151D-4A1A-B316-B0ACF2972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3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7A3D-61C3-4435-87E8-60D49203071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F6-151D-4A1A-B316-B0ACF2972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5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07A3D-61C3-4435-87E8-60D49203071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96F6-151D-4A1A-B316-B0ACF2972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ecuritycode.ru" TargetMode="External"/><Relationship Id="rId5" Type="http://schemas.openxmlformats.org/officeDocument/2006/relationships/hyperlink" Target="mailto:i.boytsov@securitycode.ru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73940"/>
            <a:ext cx="9144000" cy="232553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Тенденции рынка защиты конечных точек: курс на комплексные решения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399471"/>
            <a:ext cx="9144000" cy="14585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"/>
            <a:ext cx="9144000" cy="1842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36520" cy="18423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786" y="58055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ИВАН БОЙЦОВ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Менеджер по продукту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653" y="0"/>
            <a:ext cx="8929348" cy="1064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ТЕНДЕНЦИИ РЫНКА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653" y="1236644"/>
            <a:ext cx="8637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Тенденция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законодательства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18012" y="2309327"/>
            <a:ext cx="4153988" cy="3950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требования регуляторов и необходимость перестройки подходов к обеспечению ИБ;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Сложность выполнения всех необходимых защитных мер;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Потребность в решениях, комплексно решающих все вопросы по обеспечению безопасности;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Необходимость упрощения аттестации и аудита ИБ.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33" y="1635196"/>
            <a:ext cx="3698538" cy="36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653" y="3"/>
            <a:ext cx="8929348" cy="1064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ИГРОКОВ РЫНКА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14653" y="1236645"/>
            <a:ext cx="5378751" cy="4716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DallasLock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дополняется новыми функциональными модулями – МЭ и СКСН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Kaspersky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Endpoint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– комплексная защит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эволюционировавшая из антивируса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Security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Suite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расширяются в рамках антивирусных функций, движутся в сторону комплексной защиты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Infowatch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Endpoint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–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DLP-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решение, дополненное контролем приложений и съемных носителей, развитие функций мониторинга и аудита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93" y="1236644"/>
            <a:ext cx="2561090" cy="475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1" y="2045260"/>
            <a:ext cx="5484676" cy="27893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57" y="1064965"/>
            <a:ext cx="3363844" cy="52714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39075" y="6366373"/>
            <a:ext cx="1099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Комплексная защита конечных точек в одном продукте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214653" y="0"/>
            <a:ext cx="8929348" cy="1064965"/>
          </a:xfrm>
        </p:spPr>
        <p:txBody>
          <a:bodyPr anchor="ctr">
            <a:no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 NET STUDIO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10176"/>
              </p:ext>
            </p:extLst>
          </p:nvPr>
        </p:nvGraphicFramePr>
        <p:xfrm>
          <a:off x="329386" y="1625153"/>
          <a:ext cx="8211498" cy="4127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7166"/>
                <a:gridCol w="2737166"/>
                <a:gridCol w="2737166"/>
              </a:tblGrid>
              <a:tr h="1324111">
                <a:tc>
                  <a:txBody>
                    <a:bodyPr/>
                    <a:lstStyle/>
                    <a:p>
                      <a:pPr marL="90488" indent="0"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Концепция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продукта</a:t>
                      </a:r>
                      <a:endParaRPr lang="ru-RU" sz="2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50" marR="74650" marT="37325" marB="373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Связать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воедино </a:t>
                      </a:r>
                      <a:b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локальную защиту </a:t>
                      </a:r>
                      <a:b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защиту сетевой </a:t>
                      </a:r>
                      <a:b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инфраструктуры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50" marR="74650" marT="37325" marB="373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50" marR="74650" marT="37325" marB="373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429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Централизованно </a:t>
                      </a:r>
                      <a:b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управлять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средствами</a:t>
                      </a:r>
                      <a:b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защиты, имеющимися </a:t>
                      </a:r>
                      <a:b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организации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50" marR="74650" marT="37325" marB="373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50" marR="74650" marT="37325" marB="373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Оперативно реагировать </a:t>
                      </a:r>
                      <a:b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всесторонние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атаки </a:t>
                      </a:r>
                      <a:b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события НСД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50" marR="74650" marT="37325" marB="373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7387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50" marR="74650" marT="37325" marB="373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Полноценно обезопасить деятельность организации </a:t>
                      </a:r>
                      <a:b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злоумышленников: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внешних и внутренних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50" marR="74650" marT="37325" marB="373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50" marR="74650" marT="37325" marB="373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92" y="3181555"/>
            <a:ext cx="999352" cy="9993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4" y="4628893"/>
            <a:ext cx="937952" cy="937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38" y="1798969"/>
            <a:ext cx="974384" cy="9743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60" y="4540899"/>
            <a:ext cx="1113940" cy="11139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214652" y="1"/>
            <a:ext cx="8929348" cy="1064966"/>
          </a:xfrm>
        </p:spPr>
        <p:txBody>
          <a:bodyPr anchor="ctr">
            <a:no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 NET STUDIO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214652" y="0"/>
            <a:ext cx="8929348" cy="1064967"/>
          </a:xfrm>
        </p:spPr>
        <p:txBody>
          <a:bodyPr anchor="ctr">
            <a:no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 NET STUDIO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61139"/>
              </p:ext>
            </p:extLst>
          </p:nvPr>
        </p:nvGraphicFramePr>
        <p:xfrm>
          <a:off x="368297" y="1636845"/>
          <a:ext cx="8142444" cy="4092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4148"/>
                <a:gridCol w="2714148"/>
                <a:gridCol w="2714148"/>
              </a:tblGrid>
              <a:tr h="1312975">
                <a:tc>
                  <a:txBody>
                    <a:bodyPr/>
                    <a:lstStyle/>
                    <a:p>
                      <a:pPr marL="90488" indent="0"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продукта</a:t>
                      </a:r>
                    </a:p>
                  </a:txBody>
                  <a:tcPr marL="74022" marR="74022" marT="37011" marB="370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Компоненты </a:t>
                      </a:r>
                      <a:b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локальной защиты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022" marR="74022" marT="37011" marB="370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022" marR="74022" marT="37011" marB="370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417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Компоненты </a:t>
                      </a:r>
                      <a:b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сетевой защиты</a:t>
                      </a:r>
                    </a:p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022" marR="74022" marT="37011" marB="370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Централизованное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развертывание, </a:t>
                      </a:r>
                      <a:br>
                        <a:rPr lang="ru-RU" sz="13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</a:t>
                      </a:r>
                      <a:br>
                        <a:rPr lang="ru-RU" sz="13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мониторинг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022" marR="74022" marT="37011" marB="370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Компоненты защиты </a:t>
                      </a:r>
                      <a:b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вирусов </a:t>
                      </a:r>
                      <a:b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вредоносного ПО</a:t>
                      </a:r>
                    </a:p>
                  </a:txBody>
                  <a:tcPr marL="74022" marR="74022" marT="37011" marB="370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362323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022" marR="74022" marT="37011" marB="370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Шифрование </a:t>
                      </a:r>
                      <a:b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данных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трафика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022" marR="74022" marT="37011" marB="370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022" marR="74022" marT="37011" marB="370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06" y="1856715"/>
            <a:ext cx="912717" cy="912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37" y="4620792"/>
            <a:ext cx="829957" cy="829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48" y="4588554"/>
            <a:ext cx="894433" cy="8944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7074" y="1197732"/>
            <a:ext cx="539823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Единый агент безопасности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конфликтов между разными защитными подсистемами.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Снижение общей нагрузки на защищаемый АРМ за счет отсутствия дублирования функций.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Снижение сложности защищаемой системы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Сокращение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числа вендоров и средств защиты,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простота обеспечения согласованной работы различных защитных подсистем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Уменьшение затрат на обучение персонала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Единая архитектура и единая консоль облегчают освоение новых защитных подсистем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Экономическая составляющая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Покомпонентное лицензирование, возможность покупки только нужных защитных механизмов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расширения лицензии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дозакупки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компонентов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Объемные скидки по количеству лицензий и количеству компонентов в них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6253" t="8771" r="11790" b="10216"/>
          <a:stretch/>
        </p:blipFill>
        <p:spPr>
          <a:xfrm>
            <a:off x="5807487" y="1064967"/>
            <a:ext cx="3336513" cy="527144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214652" y="3"/>
            <a:ext cx="8929348" cy="1064964"/>
          </a:xfrm>
        </p:spPr>
        <p:txBody>
          <a:bodyPr anchor="ctr">
            <a:no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272239"/>
            <a:ext cx="577823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─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Более 20 лет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страже безопасности крупнейших государственных и коммерческих предприятий России.</a:t>
            </a: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─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защиты обеспечивают безопасность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200 000 компьютеров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32 000 организаций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─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 центра разработки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Москва, Санкт-Петербург, Пенза.</a:t>
            </a: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─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Более 300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квалифицированных специалистов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─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Более 50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разработанных СЗИ и СКЗИ.</a:t>
            </a: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─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Более 250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сертификатов продуктов ФСТЭК, ФСБ, Минобороны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Минкомсвязи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РФ.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057" y="1035001"/>
            <a:ext cx="3243944" cy="530140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214653" y="0"/>
            <a:ext cx="8929348" cy="1064967"/>
          </a:xfrm>
        </p:spPr>
        <p:txBody>
          <a:bodyPr anchor="ctr">
            <a:no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14755" t="9396" r="10082" b="5851"/>
          <a:stretch/>
        </p:blipFill>
        <p:spPr>
          <a:xfrm>
            <a:off x="-9939" y="1064967"/>
            <a:ext cx="9163878" cy="581248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" y="3109760"/>
            <a:ext cx="9153938" cy="590931"/>
          </a:xfr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defTabSz="914400"/>
            <a:r>
              <a:rPr lang="ru-RU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6158" y="4740342"/>
            <a:ext cx="3438028" cy="1477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Иван Бойцов</a:t>
            </a:r>
            <a:endParaRPr lang="en-US" b="1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Менеджер по продукту</a:t>
            </a:r>
          </a:p>
          <a:p>
            <a:r>
              <a:rPr lang="ru-RU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+7 (495) 982-30-20 (доб. 462)</a:t>
            </a:r>
          </a:p>
          <a:p>
            <a:r>
              <a:rPr lang="ru-RU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+7 (911) 810-60-89</a:t>
            </a:r>
          </a:p>
          <a:p>
            <a:r>
              <a:rPr lang="en-US" u="sng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i.boytsov@securitycode.ru</a:t>
            </a:r>
            <a:endParaRPr lang="en-US" u="sng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83966" y="5294340"/>
            <a:ext cx="3107108" cy="9233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ООО «Код Безопасности»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www.securitycode.ru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info@securitycode.ru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25668"/>
            <a:ext cx="4153988" cy="3950047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Современные реалии внешних угроз</a:t>
            </a:r>
          </a:p>
          <a:p>
            <a:pPr algn="l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нападения развиваются быстрее технологий защиты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Техники обхода существующих средств защиты совершенствуются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уязвимостей «нулевого дня» постоянно растет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Злоумышленники активно используют методы социальной инженерии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-867179" y="3"/>
            <a:ext cx="10011179" cy="1049373"/>
          </a:xfrm>
        </p:spPr>
        <p:txBody>
          <a:bodyPr anchor="ctr">
            <a:no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 И ВНУТРЕННИЕ УГРОЗЫ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31" y="4338351"/>
            <a:ext cx="2736304" cy="1998057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4906785" y="1710069"/>
            <a:ext cx="4237215" cy="28351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Взгляд на угрозы изнутри</a:t>
            </a:r>
          </a:p>
          <a:p>
            <a:pPr algn="l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Случайные ошибки пользователей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приводят к потерям информации, ее несанкционированному изменению или утечкам. </a:t>
            </a: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Потеря или кража ноутбуков и флэшек – простейший способ получить данные. </a:t>
            </a: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Действия инсайдеров могут нанести непоправимый вред компании. </a:t>
            </a:r>
          </a:p>
        </p:txBody>
      </p:sp>
    </p:spTree>
    <p:extLst>
      <p:ext uri="{BB962C8B-B14F-4D97-AF65-F5344CB8AC3E}">
        <p14:creationId xmlns:p14="http://schemas.microsoft.com/office/powerpoint/2010/main" val="10305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867179" y="1"/>
            <a:ext cx="10011179" cy="1064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СЗИ КОНЕЧНЫХ ТОЧЕК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05208"/>
              </p:ext>
            </p:extLst>
          </p:nvPr>
        </p:nvGraphicFramePr>
        <p:xfrm>
          <a:off x="389429" y="1613860"/>
          <a:ext cx="5291202" cy="375853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291202"/>
              </a:tblGrid>
              <a:tr h="65192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средствам защиты конечных точек относятся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3424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Антивирус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антишпион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3144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Персональный сетевой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экран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3614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от вторжений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сети и со стороны приложений –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HIPS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NIPS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3379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устройств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потоков информации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350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Шифрование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хранимых данных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350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утечек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(DLP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-агент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350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атор уязвимостей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350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защиты мобильных устройств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(MDM)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350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Шифрование трафика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(VPN)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821" y="5921291"/>
            <a:ext cx="1363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Оценка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Gartner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43" y="993269"/>
            <a:ext cx="5414838" cy="5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75646"/>
            <a:ext cx="3043645" cy="3950047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Защита от внешних угроз</a:t>
            </a:r>
          </a:p>
          <a:p>
            <a:pPr algn="l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Защита от вирусов и вредоносных программ</a:t>
            </a: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Защита от сетевых атак</a:t>
            </a: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Защита от подделки и перехвата сетевого трафика внутри локальной сети</a:t>
            </a: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Защищенный обмен данными с удаленными рабочими станциями и т.д.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70786259"/>
              </p:ext>
            </p:extLst>
          </p:nvPr>
        </p:nvGraphicFramePr>
        <p:xfrm>
          <a:off x="2310751" y="1869114"/>
          <a:ext cx="4596937" cy="321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40" y="2818561"/>
            <a:ext cx="1731320" cy="1264215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6158723" y="1475646"/>
            <a:ext cx="3213463" cy="3950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Защита от внутренних угроз</a:t>
            </a:r>
          </a:p>
          <a:p>
            <a:pPr algn="l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Защита информации от несанкционированного доступа</a:t>
            </a: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 утечек и каналов распространения защищаемой информации</a:t>
            </a: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Защита от действий инсайдеров</a:t>
            </a:r>
          </a:p>
          <a:p>
            <a:pPr marL="285744" indent="-285744" algn="l">
              <a:buFont typeface="Arial" panose="020B0604020202020204" pitchFamily="34" charset="0"/>
              <a:buChar char="─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Защита от кражи информации при утере носителей и т.д.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-867179" y="3"/>
            <a:ext cx="10011179" cy="1064964"/>
          </a:xfrm>
        </p:spPr>
        <p:txBody>
          <a:bodyPr anchor="ctr">
            <a:no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867179" y="3"/>
            <a:ext cx="10011179" cy="1064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ОБЪЕМЫ РЫНКА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401593893"/>
              </p:ext>
            </p:extLst>
          </p:nvPr>
        </p:nvGraphicFramePr>
        <p:xfrm>
          <a:off x="1122209" y="1397000"/>
          <a:ext cx="6786378" cy="447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821" y="5921291"/>
            <a:ext cx="1044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Оценка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IDC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57455594"/>
              </p:ext>
            </p:extLst>
          </p:nvPr>
        </p:nvGraphicFramePr>
        <p:xfrm>
          <a:off x="-633990" y="1548600"/>
          <a:ext cx="5235174" cy="3658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1" y="2695285"/>
            <a:ext cx="2139104" cy="15619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20759"/>
              </p:ext>
            </p:extLst>
          </p:nvPr>
        </p:nvGraphicFramePr>
        <p:xfrm>
          <a:off x="4056530" y="1688954"/>
          <a:ext cx="4937419" cy="389773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37419"/>
              </a:tblGrid>
              <a:tr h="40375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Трудности </a:t>
                      </a:r>
                      <a:r>
                        <a:rPr lang="ru-RU" sz="1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многовендорной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защиты: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4565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Несогласованная работа защитных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подсистем – конфликты в работе СЗИ и снижение общего уровня ИБ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4565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ответственности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вендоров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решению проблем совместимости продуктов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4565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нагрузка на защищаемые компьютеры ввиду избыточности собираемой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разными СЗИ информации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4565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стоимость администрирования и обучения персонала работе с СЗИ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456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нагрузка на службы ИТ и ИБ по консультированию и решению проблем пользователей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403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Проблемы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масштабирования </a:t>
                      </a:r>
                      <a:r>
                        <a:rPr lang="ru-RU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многовендорного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решения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4037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совокупная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стоимость продуктов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  <a:tr h="4037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Долгое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время реакции на инциденты ИБ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50" marR="70550" marT="35275" marB="35275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214652" y="1"/>
            <a:ext cx="8929348" cy="1064966"/>
          </a:xfrm>
        </p:spPr>
        <p:txBody>
          <a:bodyPr anchor="ctr">
            <a:no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И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СЕРВЕРОВ</a:t>
            </a:r>
          </a:p>
        </p:txBody>
      </p:sp>
    </p:spTree>
    <p:extLst>
      <p:ext uri="{BB962C8B-B14F-4D97-AF65-F5344CB8AC3E}">
        <p14:creationId xmlns:p14="http://schemas.microsoft.com/office/powerpoint/2010/main" val="30234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653" y="3"/>
            <a:ext cx="8929348" cy="1064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ТЕНДЕНЦИИ РЫНКА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653" y="1236644"/>
            <a:ext cx="8637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Тенденция №1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Эволюция средств защиты в комплексные решения следующего поколения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Security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18012" y="2309327"/>
            <a:ext cx="4153988" cy="3950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Объединение функционала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различных решений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одном продукте;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решений нового поколения с инновационным подходом к управлению, мониторингу и защитному функционалу;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Быстрая скорость реакции на новые типы атак и направленные атаки;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Всеобщая интеграция и совместимость – с другими продуктами по защите, с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SIEM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-системами и т.д.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72" y="2309327"/>
            <a:ext cx="3585199" cy="35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653" y="3"/>
            <a:ext cx="8929348" cy="1064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ТЕНДЕНЦИИ РЫНКА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653" y="1236644"/>
            <a:ext cx="8637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Тенденция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18012" y="2309327"/>
            <a:ext cx="4153988" cy="3950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Иностранные продукты дорожают из-за курса валют;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Санкции и стоп-листы покупателей делают невозможным приобретение иностранных продуктов для отдельных территорий страны и в ряде организаций;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188-ФЗ и реестр отечественного ПО;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взаимодействия с разработчиком ПО и влияния на функциональность продукта.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94" y="1645995"/>
            <a:ext cx="3886201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36408"/>
            <a:ext cx="9144000" cy="5215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"/>
            <a:ext cx="9144000" cy="1064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524000" cy="106496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652" y="3"/>
            <a:ext cx="8929348" cy="1064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ТЕНДЕНЦИИ РЫНКА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18012" y="2309327"/>
            <a:ext cx="4153988" cy="3950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Экономический кризис;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расходов на ИТ, куда традиционно включается и ИБ;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выделенных бюджетных статей расхода на ИБ;</a:t>
            </a:r>
          </a:p>
          <a:p>
            <a:pPr marL="285744" indent="-285744">
              <a:buFont typeface="Arial" panose="020B0604020202020204" pitchFamily="34" charset="0"/>
              <a:buChar char="─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Потребность в продуктах, решающих все задачи комплексно за меньшую стоимость.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461" y="1236644"/>
            <a:ext cx="4273718" cy="42737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653" y="1236644"/>
            <a:ext cx="8637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Тенденция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Экономия на средствах защиты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ecret Net Studio_альтернативный шаблон" id="{A5DB21E4-5CBD-4EB4-8137-593E748AD0E9}" vid="{F8D9F670-E37A-4880-97F0-C281961E24A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Secret Net Studio_альтернативный шаблон</Template>
  <TotalTime>2125</TotalTime>
  <Words>815</Words>
  <Application>Microsoft Office PowerPoint</Application>
  <PresentationFormat>Экран (4:3)</PresentationFormat>
  <Paragraphs>176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ВНЕШНИЕ И ВНУТРЕННИЕ УГРОЗЫ</vt:lpstr>
      <vt:lpstr>Презентация PowerPoint</vt:lpstr>
      <vt:lpstr>ЗАЩИТА ОТ УГРОЗ</vt:lpstr>
      <vt:lpstr>Презентация PowerPoint</vt:lpstr>
      <vt:lpstr>ЗАЩИТА АРМ И СЕРВЕРОВ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SECRET NET STUDIO</vt:lpstr>
      <vt:lpstr>SECRET NET STUDIO</vt:lpstr>
      <vt:lpstr>SECRET NET STUDIO</vt:lpstr>
      <vt:lpstr>ПРЕИМУЩЕСТВА</vt:lpstr>
      <vt:lpstr>О КОМПАНИИ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Гущина Светлана</dc:creator>
  <cp:lastModifiedBy>user</cp:lastModifiedBy>
  <cp:revision>58</cp:revision>
  <dcterms:created xsi:type="dcterms:W3CDTF">2015-09-14T08:57:59Z</dcterms:created>
  <dcterms:modified xsi:type="dcterms:W3CDTF">2016-02-09T15:13:57Z</dcterms:modified>
</cp:coreProperties>
</file>